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1" r:id="rId6"/>
    <p:sldId id="262" r:id="rId7"/>
    <p:sldId id="263" r:id="rId8"/>
    <p:sldId id="265" r:id="rId9"/>
    <p:sldId id="273" r:id="rId10"/>
    <p:sldId id="266" r:id="rId11"/>
    <p:sldId id="269" r:id="rId12"/>
    <p:sldId id="267" r:id="rId13"/>
    <p:sldId id="268" r:id="rId14"/>
    <p:sldId id="264" r:id="rId15"/>
    <p:sldId id="270" r:id="rId16"/>
    <p:sldId id="271" r:id="rId17"/>
    <p:sldId id="272" r:id="rId18"/>
    <p:sldId id="260" r:id="rId1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>
        <p:scale>
          <a:sx n="40" d="100"/>
          <a:sy n="40" d="100"/>
        </p:scale>
        <p:origin x="-1890" y="-83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-3175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0001" y="1449147"/>
            <a:ext cx="10572000" cy="2971051"/>
          </a:xfrm>
        </p:spPr>
        <p:txBody>
          <a:bodyPr/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10001" y="5280847"/>
            <a:ext cx="10572000" cy="434974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9EBBA-996F-894A-B54A-D6246ED52CEA}" type="datetimeFigureOut">
              <a:rPr lang="en-US" dirty="0"/>
              <a:pPr/>
              <a:t>11/14/2016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800600"/>
            <a:ext cx="10561418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5" name="Picture Placeholder 14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0" y="0"/>
            <a:ext cx="12192000" cy="4800600"/>
          </a:xfrm>
          <a:custGeom>
            <a:avLst/>
            <a:gdLst/>
            <a:ahLst/>
            <a:cxnLst/>
            <a:rect l="0" t="0" r="r" b="b"/>
            <a:pathLst>
              <a:path w="5760" h="3289">
                <a:moveTo>
                  <a:pt x="5760" y="0"/>
                </a:moveTo>
                <a:lnTo>
                  <a:pt x="0" y="0"/>
                </a:lnTo>
                <a:lnTo>
                  <a:pt x="0" y="3100"/>
                </a:lnTo>
                <a:lnTo>
                  <a:pt x="943" y="3100"/>
                </a:lnTo>
                <a:lnTo>
                  <a:pt x="1123" y="3281"/>
                </a:lnTo>
                <a:lnTo>
                  <a:pt x="1123" y="3281"/>
                </a:lnTo>
                <a:lnTo>
                  <a:pt x="1127" y="3283"/>
                </a:lnTo>
                <a:lnTo>
                  <a:pt x="1133" y="3286"/>
                </a:lnTo>
                <a:lnTo>
                  <a:pt x="1139" y="3289"/>
                </a:lnTo>
                <a:lnTo>
                  <a:pt x="1144" y="3289"/>
                </a:lnTo>
                <a:lnTo>
                  <a:pt x="1150" y="3289"/>
                </a:lnTo>
                <a:lnTo>
                  <a:pt x="1155" y="3286"/>
                </a:lnTo>
                <a:lnTo>
                  <a:pt x="1161" y="3283"/>
                </a:lnTo>
                <a:lnTo>
                  <a:pt x="1165" y="3281"/>
                </a:lnTo>
                <a:lnTo>
                  <a:pt x="1345" y="3100"/>
                </a:lnTo>
                <a:lnTo>
                  <a:pt x="5760" y="3100"/>
                </a:lnTo>
                <a:lnTo>
                  <a:pt x="5760" y="0"/>
                </a:lnTo>
                <a:close/>
              </a:path>
            </a:pathLst>
          </a:custGeom>
          <a:noFill/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marL="0" indent="0" algn="ctr">
              <a:buFontTx/>
              <a:buNone/>
              <a:defRPr sz="1600"/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0000" y="5367338"/>
            <a:ext cx="10561418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79C5D-2A6F-F04D-97DA-BEF2467B64E4}" type="datetimeFigureOut">
              <a:rPr lang="en-US" dirty="0"/>
              <a:pPr/>
              <a:t>11/14/2016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>
            <a:spLocks noChangeAspect="1"/>
          </p:cNvSpPr>
          <p:nvPr/>
        </p:nvSpPr>
        <p:spPr bwMode="auto">
          <a:xfrm>
            <a:off x="631697" y="1081456"/>
            <a:ext cx="6332416" cy="3239188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0985" y="1238502"/>
            <a:ext cx="5893840" cy="2645912"/>
          </a:xfrm>
        </p:spPr>
        <p:txBody>
          <a:bodyPr anchor="b"/>
          <a:lstStyle>
            <a:lvl1pPr algn="l">
              <a:defRPr sz="4200" b="1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3190" y="4443680"/>
            <a:ext cx="5891636" cy="713241"/>
          </a:xfrm>
        </p:spPr>
        <p:txBody>
          <a:bodyPr anchor="t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7574642" y="1081456"/>
            <a:ext cx="3810001" cy="407546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A1846-DA80-1C48-A609-854EA85C59AD}" type="datetimeFigureOut">
              <a:rPr lang="en-US" dirty="0"/>
              <a:pPr/>
              <a:t>11/14/2016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6"/>
          <p:cNvSpPr>
            <a:spLocks noChangeAspect="1"/>
          </p:cNvSpPr>
          <p:nvPr/>
        </p:nvSpPr>
        <p:spPr bwMode="auto">
          <a:xfrm>
            <a:off x="1140884" y="2286585"/>
            <a:ext cx="4895115" cy="2503972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8" name="Title 1"/>
          <p:cNvSpPr>
            <a:spLocks noGrp="1"/>
          </p:cNvSpPr>
          <p:nvPr>
            <p:ph type="title"/>
          </p:nvPr>
        </p:nvSpPr>
        <p:spPr>
          <a:xfrm>
            <a:off x="1357089" y="2435957"/>
            <a:ext cx="4382521" cy="2007789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6156000" y="2286000"/>
            <a:ext cx="4880300" cy="229552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54567-0DE4-3F47-BF90-CB84690072F9}" type="datetimeFigureOut">
              <a:rPr lang="en-US" dirty="0"/>
              <a:pPr/>
              <a:t>11/14/2016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52C72-DE31-F449-A4ED-4C594FD91407}" type="datetimeFigureOut">
              <a:rPr lang="en-US" dirty="0"/>
              <a:pPr/>
              <a:t>11/14/2016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7669651" y="446089"/>
            <a:ext cx="4522349" cy="5414962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183540" y="586171"/>
            <a:ext cx="2494791" cy="513479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001" y="446089"/>
            <a:ext cx="6611540" cy="5414962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2726E-379B-B349-9EED-81ED093FA806}" type="datetimeFigureOut">
              <a:rPr lang="en-US" dirty="0"/>
              <a:pPr/>
              <a:t>11/14/2016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8712" y="2222287"/>
            <a:ext cx="10554574" cy="363651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A1323-8D79-1946-B0D7-40001CF92E9D}" type="datetimeFigureOut">
              <a:rPr lang="en-US" dirty="0"/>
              <a:pPr/>
              <a:t>11/14/2016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7"/>
          <p:cNvSpPr/>
          <p:nvPr/>
        </p:nvSpPr>
        <p:spPr bwMode="auto">
          <a:xfrm>
            <a:off x="0" y="1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0" y="0"/>
                </a:moveTo>
                <a:lnTo>
                  <a:pt x="5760" y="0"/>
                </a:lnTo>
                <a:lnTo>
                  <a:pt x="5760" y="3090"/>
                </a:lnTo>
                <a:lnTo>
                  <a:pt x="4817" y="3090"/>
                </a:lnTo>
                <a:lnTo>
                  <a:pt x="4637" y="3270"/>
                </a:lnTo>
                <a:lnTo>
                  <a:pt x="4637" y="3270"/>
                </a:lnTo>
                <a:lnTo>
                  <a:pt x="4633" y="3272"/>
                </a:lnTo>
                <a:lnTo>
                  <a:pt x="4627" y="3275"/>
                </a:lnTo>
                <a:lnTo>
                  <a:pt x="4621" y="3278"/>
                </a:lnTo>
                <a:lnTo>
                  <a:pt x="4616" y="3278"/>
                </a:lnTo>
                <a:lnTo>
                  <a:pt x="4610" y="3278"/>
                </a:lnTo>
                <a:lnTo>
                  <a:pt x="4605" y="3275"/>
                </a:lnTo>
                <a:lnTo>
                  <a:pt x="4599" y="3272"/>
                </a:lnTo>
                <a:lnTo>
                  <a:pt x="4595" y="3270"/>
                </a:lnTo>
                <a:lnTo>
                  <a:pt x="4415" y="3090"/>
                </a:lnTo>
                <a:lnTo>
                  <a:pt x="0" y="309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2951396"/>
            <a:ext cx="10561418" cy="1468800"/>
          </a:xfrm>
        </p:spPr>
        <p:txBody>
          <a:bodyPr anchor="b"/>
          <a:lstStyle>
            <a:lvl1pPr algn="r">
              <a:defRPr sz="4800" b="1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5281201"/>
            <a:ext cx="10561418" cy="433955"/>
          </a:xfrm>
        </p:spPr>
        <p:txBody>
          <a:bodyPr anchor="t">
            <a:no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A1846-DA80-1C48-A609-854EA85C59AD}" type="datetimeFigureOut">
              <a:rPr lang="en-US" dirty="0"/>
              <a:pPr/>
              <a:t>11/14/2016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8712" y="2222287"/>
            <a:ext cx="5185873" cy="3638763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7415" y="2222287"/>
            <a:ext cx="5194583" cy="3638764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02355-E14B-8545-A8F8-0FE83CC9D524}" type="datetimeFigureOut">
              <a:rPr lang="en-US" dirty="0"/>
              <a:pPr/>
              <a:t>11/14/2016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4728" y="2174875"/>
            <a:ext cx="5189857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4729" y="2751138"/>
            <a:ext cx="5189856" cy="3109913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7415" y="2174875"/>
            <a:ext cx="5194583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7415" y="2751138"/>
            <a:ext cx="5194583" cy="3109913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40F58-564D-2B4F-AE67-E407BA4FCF45}" type="datetimeFigureOut">
              <a:rPr lang="en-US" dirty="0"/>
              <a:pPr/>
              <a:t>11/14/2016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A34C8-038E-2045-AF43-DF7DBB8E0E9E}" type="datetimeFigureOut">
              <a:rPr lang="en-US" dirty="0"/>
              <a:pPr/>
              <a:t>11/14/2016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8C68F-D26B-8F47-958C-23B49CF8A634}" type="datetimeFigureOut">
              <a:rPr lang="en-US" dirty="0"/>
              <a:pPr/>
              <a:t>11/14/2016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1073151" y="446087"/>
            <a:ext cx="3547533" cy="1814651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3151" y="446088"/>
            <a:ext cx="3547533" cy="161839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446088"/>
            <a:ext cx="6252633" cy="5414963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3151" y="2260738"/>
            <a:ext cx="3547533" cy="360031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F5E60-9974-AC48-9591-99C2BB44B7CF}" type="datetimeFigureOut">
              <a:rPr lang="en-US" dirty="0"/>
              <a:pPr/>
              <a:t>11/14/2016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4728" y="727522"/>
            <a:ext cx="4852988" cy="1617163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9" name="Picture Placeholder 11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6098117" y="0"/>
            <a:ext cx="6093883" cy="6858000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noFill/>
          <a:ln w="9525">
            <a:solidFill>
              <a:schemeClr val="tx2"/>
            </a:solidFill>
            <a:round/>
            <a:headEnd/>
            <a:tailEnd/>
          </a:ln>
          <a:effectLst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algn="ctr">
              <a:buFontTx/>
              <a:buNone/>
              <a:defRPr sz="1400"/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4728" y="2344684"/>
            <a:ext cx="4852988" cy="3516365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885810" y="6041362"/>
            <a:ext cx="976879" cy="365125"/>
          </a:xfrm>
        </p:spPr>
        <p:txBody>
          <a:bodyPr/>
          <a:lstStyle/>
          <a:p>
            <a:fld id="{18C79C5D-2A6F-F04D-97DA-BEF2467B64E4}" type="datetimeFigureOut">
              <a:rPr lang="en-US" dirty="0"/>
              <a:pPr/>
              <a:t>11/14/2016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90396" y="6041362"/>
            <a:ext cx="3295413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862689" y="5915888"/>
            <a:ext cx="1062155" cy="490599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2184401"/>
            <a:ext cx="10563285" cy="3674397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1514" y="6041362"/>
            <a:ext cx="864432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334626" y="6041362"/>
            <a:ext cx="1343706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09B482E8-6E0E-1B4F-B1FD-C69DB9E858D9}" type="datetimeFigureOut">
              <a:rPr lang="en-US" dirty="0"/>
              <a:pPr/>
              <a:t>11/14/2016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78331" y="5915888"/>
            <a:ext cx="1062155" cy="490599"/>
          </a:xfrm>
          <a:prstGeom prst="rect">
            <a:avLst/>
          </a:prstGeom>
        </p:spPr>
        <p:txBody>
          <a:bodyPr vert="horz" lIns="91440" tIns="45720" rIns="91440" bIns="10800" rtlCol="0" anchor="b"/>
          <a:lstStyle>
            <a:lvl1pPr algn="r">
              <a:defRPr sz="20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3" r:id="rId9"/>
    <p:sldLayoutId id="2147483657" r:id="rId10"/>
    <p:sldLayoutId id="2147483666" r:id="rId11"/>
    <p:sldLayoutId id="2147483661" r:id="rId12"/>
    <p:sldLayoutId id="2147483658" r:id="rId13"/>
    <p:sldLayoutId id="2147483659" r:id="rId14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000" b="1" kern="1200">
          <a:solidFill>
            <a:srgbClr val="FEFEFE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4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36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hyperlink" Target="https://drive.google.com/drive/folders/0B-s4b2WcmYJFU1NKcjI1Z3I1cEk?usp=sharing" TargetMode="Externa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G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Comics in the Classroom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Randi Curtis, 2015 AAEA Fall Conference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995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1785" y="566928"/>
            <a:ext cx="10571998" cy="970450"/>
          </a:xfrm>
        </p:spPr>
        <p:txBody>
          <a:bodyPr/>
          <a:lstStyle/>
          <a:p>
            <a:r>
              <a:rPr lang="en-US" i="1" dirty="0" err="1" smtClean="0"/>
              <a:t>Arkham</a:t>
            </a:r>
            <a:r>
              <a:rPr lang="en-US" i="1" dirty="0" smtClean="0"/>
              <a:t> Asylum</a:t>
            </a:r>
            <a:endParaRPr lang="en-US" i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01996"/>
            <a:ext cx="4476750" cy="4743926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3874" y="1"/>
            <a:ext cx="4308126" cy="6857999"/>
          </a:xfrm>
          <a:prstGeom prst="rect">
            <a:avLst/>
          </a:prstGeom>
        </p:spPr>
      </p:pic>
      <p:pic>
        <p:nvPicPr>
          <p:cNvPr id="6" name="Picture 5" descr="Image result for arkham asylum comic panels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1" r="40208"/>
          <a:stretch/>
        </p:blipFill>
        <p:spPr bwMode="auto">
          <a:xfrm>
            <a:off x="4419601" y="1"/>
            <a:ext cx="3657600" cy="68580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985721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5908" y="334810"/>
            <a:ext cx="10571998" cy="970450"/>
          </a:xfrm>
        </p:spPr>
        <p:txBody>
          <a:bodyPr/>
          <a:lstStyle/>
          <a:p>
            <a:r>
              <a:rPr lang="en-US" i="1" dirty="0" smtClean="0"/>
              <a:t>The Dark Knight Returns</a:t>
            </a:r>
            <a:endParaRPr lang="en-US" i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50846"/>
            <a:ext cx="6752493" cy="5407154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2493" y="334810"/>
            <a:ext cx="5439508" cy="6508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0210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err="1" smtClean="0"/>
              <a:t>Maus</a:t>
            </a:r>
            <a:endParaRPr lang="en-US" i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89592"/>
            <a:ext cx="6626210" cy="3540572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7930" y="0"/>
            <a:ext cx="5584467" cy="6764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1446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smtClean="0"/>
              <a:t>Persepolis</a:t>
            </a:r>
            <a:endParaRPr lang="en-US" i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87416"/>
            <a:ext cx="7453308" cy="4970584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5687" y="0"/>
            <a:ext cx="47863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8406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47187"/>
            <a:ext cx="10571998" cy="2002936"/>
          </a:xfrm>
        </p:spPr>
        <p:txBody>
          <a:bodyPr/>
          <a:lstStyle/>
          <a:p>
            <a:r>
              <a:rPr lang="en-US" dirty="0" smtClean="0"/>
              <a:t>Lesson </a:t>
            </a:r>
            <a:r>
              <a:rPr lang="en-US" dirty="0"/>
              <a:t>Examples</a:t>
            </a:r>
            <a:r>
              <a:rPr lang="en-US" dirty="0" smtClean="0"/>
              <a:t>:</a:t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sz="1800" dirty="0">
                <a:solidFill>
                  <a:schemeClr val="accent3">
                    <a:lumMod val="20000"/>
                    <a:lumOff val="80000"/>
                  </a:schemeClr>
                </a:solidFill>
                <a:hlinkClick r:id="rId2"/>
              </a:rPr>
              <a:t>https://</a:t>
            </a:r>
            <a:r>
              <a:rPr lang="en-US" sz="1800" dirty="0" smtClean="0">
                <a:solidFill>
                  <a:schemeClr val="accent3">
                    <a:lumMod val="20000"/>
                    <a:lumOff val="80000"/>
                  </a:schemeClr>
                </a:solidFill>
                <a:hlinkClick r:id="rId2"/>
              </a:rPr>
              <a:t>drive.google.com/drive/folders/0B-s4b2WcmYJFU1NKcjI1Z3I1cEk?usp=sharing</a:t>
            </a:r>
            <a:r>
              <a:rPr lang="en-US" sz="1800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 </a:t>
            </a:r>
            <a:endParaRPr lang="en-US" sz="1800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5473" y="2222287"/>
            <a:ext cx="11227813" cy="4542195"/>
          </a:xfrm>
        </p:spPr>
        <p:txBody>
          <a:bodyPr>
            <a:normAutofit/>
          </a:bodyPr>
          <a:lstStyle/>
          <a:p>
            <a:r>
              <a:rPr lang="en-US" sz="2000" dirty="0" smtClean="0"/>
              <a:t>Offer choice in story telling:</a:t>
            </a:r>
          </a:p>
          <a:p>
            <a:pPr lvl="1"/>
            <a:r>
              <a:rPr lang="en-US" sz="1800" dirty="0"/>
              <a:t>Past or Future Autobiography</a:t>
            </a:r>
          </a:p>
          <a:p>
            <a:pPr lvl="1"/>
            <a:r>
              <a:rPr lang="en-US" sz="1800" dirty="0" smtClean="0"/>
              <a:t>Adaptation of an existing song, book, or movie</a:t>
            </a:r>
            <a:endParaRPr lang="en-US" sz="1800" dirty="0"/>
          </a:p>
          <a:p>
            <a:pPr lvl="1"/>
            <a:r>
              <a:rPr lang="en-US" sz="1800" dirty="0"/>
              <a:t>Original </a:t>
            </a:r>
            <a:r>
              <a:rPr lang="en-US" sz="1800" dirty="0" smtClean="0"/>
              <a:t>Fiction</a:t>
            </a:r>
          </a:p>
          <a:p>
            <a:r>
              <a:rPr lang="en-US" sz="2000" dirty="0" smtClean="0"/>
              <a:t>Create a “story board”</a:t>
            </a:r>
          </a:p>
          <a:p>
            <a:pPr lvl="1"/>
            <a:r>
              <a:rPr lang="en-US" sz="1800" dirty="0" smtClean="0"/>
              <a:t>Number a paper from 1-20 and describe what will happen in each of your panels</a:t>
            </a:r>
          </a:p>
          <a:p>
            <a:r>
              <a:rPr lang="en-US" sz="2000" dirty="0" smtClean="0"/>
              <a:t>Create a booklet to house your story </a:t>
            </a:r>
          </a:p>
          <a:p>
            <a:pPr lvl="1"/>
            <a:r>
              <a:rPr lang="en-US" sz="1800" dirty="0" smtClean="0"/>
              <a:t>Three sheets of paper folded in half</a:t>
            </a:r>
          </a:p>
          <a:p>
            <a:pPr lvl="1"/>
            <a:r>
              <a:rPr lang="en-US" sz="1800" dirty="0" smtClean="0"/>
              <a:t>Creates a Front Cover, Back Cover, and 10 inside pages</a:t>
            </a:r>
          </a:p>
          <a:p>
            <a:pPr lvl="1"/>
            <a:r>
              <a:rPr lang="en-US" sz="1800" dirty="0" smtClean="0"/>
              <a:t>Minimum of two image panels per page</a:t>
            </a:r>
          </a:p>
        </p:txBody>
      </p:sp>
    </p:spTree>
    <p:extLst>
      <p:ext uri="{BB962C8B-B14F-4D97-AF65-F5344CB8AC3E}">
        <p14:creationId xmlns:p14="http://schemas.microsoft.com/office/powerpoint/2010/main" val="3829270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8560" y="-101135"/>
            <a:ext cx="10571998" cy="970450"/>
          </a:xfrm>
        </p:spPr>
        <p:txBody>
          <a:bodyPr/>
          <a:lstStyle/>
          <a:p>
            <a:r>
              <a:rPr lang="en-US" dirty="0" smtClean="0"/>
              <a:t>Student Work: </a:t>
            </a:r>
            <a:r>
              <a:rPr lang="en-US" i="1" dirty="0" smtClean="0"/>
              <a:t>Snow Day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17" t="6774" r="7873" b="11263"/>
          <a:stretch/>
        </p:blipFill>
        <p:spPr>
          <a:xfrm>
            <a:off x="0" y="1088454"/>
            <a:ext cx="3886200" cy="2980944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05" t="3600" r="9932" b="10133"/>
          <a:stretch/>
        </p:blipFill>
        <p:spPr>
          <a:xfrm>
            <a:off x="3886200" y="1088454"/>
            <a:ext cx="4052036" cy="298094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2" t="1600" r="8240" b="11733"/>
          <a:stretch/>
        </p:blipFill>
        <p:spPr>
          <a:xfrm>
            <a:off x="7938236" y="1088454"/>
            <a:ext cx="4247494" cy="298094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99" t="4266" r="7343" b="10400"/>
          <a:stretch/>
        </p:blipFill>
        <p:spPr>
          <a:xfrm>
            <a:off x="2258567" y="3873032"/>
            <a:ext cx="3886200" cy="299658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00" t="6133" r="9534" b="10267"/>
          <a:stretch/>
        </p:blipFill>
        <p:spPr>
          <a:xfrm>
            <a:off x="6144767" y="3861412"/>
            <a:ext cx="4052036" cy="3008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9105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Student Work: </a:t>
            </a:r>
            <a:r>
              <a:rPr lang="en-US" i="1" dirty="0" smtClean="0"/>
              <a:t>Hot and Cold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36" t="5015" r="4782" b="9252"/>
          <a:stretch/>
        </p:blipFill>
        <p:spPr>
          <a:xfrm>
            <a:off x="-64008" y="2130293"/>
            <a:ext cx="3072383" cy="4045107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0" t="5067" r="2456" b="6533"/>
          <a:stretch/>
        </p:blipFill>
        <p:spPr>
          <a:xfrm>
            <a:off x="3008376" y="1947990"/>
            <a:ext cx="3046034" cy="466343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8" t="4864" r="4852" b="8244"/>
          <a:stretch/>
        </p:blipFill>
        <p:spPr>
          <a:xfrm>
            <a:off x="6054410" y="1962326"/>
            <a:ext cx="2979862" cy="466343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7" t="4134" r="7454" b="11067"/>
          <a:stretch/>
        </p:blipFill>
        <p:spPr>
          <a:xfrm>
            <a:off x="9034272" y="1962326"/>
            <a:ext cx="3157728" cy="4649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3331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Contact Info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925053"/>
            <a:ext cx="12192000" cy="3933746"/>
          </a:xfrm>
        </p:spPr>
        <p:txBody>
          <a:bodyPr>
            <a:normAutofit/>
          </a:bodyPr>
          <a:lstStyle/>
          <a:p>
            <a:r>
              <a:rPr lang="en-US" sz="2800" dirty="0" smtClean="0"/>
              <a:t>Find me on Facebook! Randi Curtis or </a:t>
            </a:r>
            <a:r>
              <a:rPr lang="en-US" sz="2800" dirty="0" err="1" smtClean="0"/>
              <a:t>R.Michelle</a:t>
            </a:r>
            <a:r>
              <a:rPr lang="en-US" sz="2800" dirty="0" smtClean="0"/>
              <a:t> Art</a:t>
            </a:r>
          </a:p>
          <a:p>
            <a:r>
              <a:rPr lang="en-US" sz="2800" dirty="0" smtClean="0"/>
              <a:t>Blog: Rmichelleclassroom.weebly.com	</a:t>
            </a:r>
            <a:endParaRPr lang="en-US" sz="2800" dirty="0" smtClean="0"/>
          </a:p>
          <a:p>
            <a:r>
              <a:rPr lang="en-US" sz="2800" dirty="0" smtClean="0"/>
              <a:t>Email: R.michelleart@gmail.com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519813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Works Cited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Burton, J. M. (2009). Creative Intelligence, Creative Practice: </a:t>
            </a:r>
            <a:r>
              <a:rPr lang="en-US" dirty="0" err="1"/>
              <a:t>Lowenfeld</a:t>
            </a:r>
            <a:r>
              <a:rPr lang="en-US" dirty="0"/>
              <a:t> Redux. </a:t>
            </a:r>
            <a:r>
              <a:rPr lang="en-US" dirty="0" smtClean="0"/>
              <a:t>Studies</a:t>
            </a:r>
            <a:br>
              <a:rPr lang="en-US" dirty="0" smtClean="0"/>
            </a:br>
            <a:r>
              <a:rPr lang="en-US" dirty="0" smtClean="0"/>
              <a:t>in Art </a:t>
            </a:r>
            <a:r>
              <a:rPr lang="en-US" dirty="0"/>
              <a:t>Education, 50(4), p. </a:t>
            </a:r>
            <a:r>
              <a:rPr lang="en-US" dirty="0" smtClean="0"/>
              <a:t>323-337.</a:t>
            </a:r>
          </a:p>
          <a:p>
            <a:r>
              <a:rPr lang="en-US" dirty="0" smtClean="0"/>
              <a:t>Freedman</a:t>
            </a:r>
            <a:r>
              <a:rPr lang="en-US" dirty="0"/>
              <a:t>, K. (2003). The Importance of Student Artistic Production to Teaching Visual </a:t>
            </a:r>
            <a:r>
              <a:rPr lang="en-US" dirty="0" smtClean="0"/>
              <a:t>Culture. Art </a:t>
            </a:r>
            <a:r>
              <a:rPr lang="en-US" dirty="0"/>
              <a:t>Education, 56(2), p. 38-43</a:t>
            </a:r>
            <a:r>
              <a:rPr lang="en-US" dirty="0" smtClean="0"/>
              <a:t>.</a:t>
            </a:r>
          </a:p>
          <a:p>
            <a:r>
              <a:rPr lang="en-US" dirty="0"/>
              <a:t>Graham, M. A. (2003). Responding to the Demise of Adolescent Artmaking: Charting </a:t>
            </a:r>
            <a:r>
              <a:rPr lang="en-US" dirty="0" smtClean="0"/>
              <a:t>the</a:t>
            </a:r>
            <a:br>
              <a:rPr lang="en-US" dirty="0" smtClean="0"/>
            </a:br>
            <a:r>
              <a:rPr lang="en-US" dirty="0" smtClean="0"/>
              <a:t>Course </a:t>
            </a:r>
            <a:r>
              <a:rPr lang="en-US" dirty="0"/>
              <a:t>of Adolescent Development in an Exceptional Art Classroom. Studies in Art Education, 44(2), p. 162-177</a:t>
            </a:r>
            <a:r>
              <a:rPr lang="en-US" dirty="0" smtClean="0"/>
              <a:t>.</a:t>
            </a:r>
          </a:p>
          <a:p>
            <a:r>
              <a:rPr lang="en-US" dirty="0"/>
              <a:t>Sousanis, N. (2012). The Shape of Our Thoughts: A Meditation On and In </a:t>
            </a:r>
            <a:r>
              <a:rPr lang="en-US" dirty="0" smtClean="0"/>
              <a:t>Comics.</a:t>
            </a:r>
            <a:br>
              <a:rPr lang="en-US" dirty="0" smtClean="0"/>
            </a:br>
            <a:r>
              <a:rPr lang="en-US" dirty="0" smtClean="0"/>
              <a:t>Visual </a:t>
            </a:r>
            <a:r>
              <a:rPr lang="en-US" dirty="0"/>
              <a:t>Arts Research, 38(1), p. 1-10</a:t>
            </a:r>
            <a:r>
              <a:rPr lang="en-US" dirty="0" smtClean="0"/>
              <a:t>.</a:t>
            </a:r>
          </a:p>
          <a:p>
            <a:r>
              <a:rPr lang="en-US" dirty="0" err="1"/>
              <a:t>Tychinski</a:t>
            </a:r>
            <a:r>
              <a:rPr lang="en-US" dirty="0"/>
              <a:t>, S. (2015). A Brief History of the Graphic Novel. Diamond </a:t>
            </a:r>
            <a:r>
              <a:rPr lang="en-US" dirty="0" smtClean="0"/>
              <a:t>Comic Distributors</a:t>
            </a:r>
            <a:r>
              <a:rPr lang="en-US" dirty="0"/>
              <a:t>. Retrieved from http://</a:t>
            </a:r>
            <a:r>
              <a:rPr lang="en-US" dirty="0" smtClean="0"/>
              <a:t>www.diamondbookshelf.com/Home/1/1/20/164?articleID=64513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75108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About me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Upper School Visual Arts teacher, Pulaski Academy</a:t>
            </a:r>
          </a:p>
          <a:p>
            <a:pPr lvl="1"/>
            <a:r>
              <a:rPr lang="en-US" sz="2200" dirty="0" smtClean="0"/>
              <a:t>Previously taught 7</a:t>
            </a:r>
            <a:r>
              <a:rPr lang="en-US" sz="2200" baseline="30000" dirty="0" smtClean="0"/>
              <a:t>th</a:t>
            </a:r>
            <a:r>
              <a:rPr lang="en-US" sz="2200" dirty="0" smtClean="0"/>
              <a:t>-12</a:t>
            </a:r>
            <a:r>
              <a:rPr lang="en-US" sz="2200" baseline="30000" dirty="0" smtClean="0"/>
              <a:t>th</a:t>
            </a:r>
            <a:r>
              <a:rPr lang="en-US" sz="2200" dirty="0" smtClean="0"/>
              <a:t> grade Art and Theatre in Prescott, AR</a:t>
            </a:r>
          </a:p>
          <a:p>
            <a:endParaRPr lang="en-US" sz="2400" dirty="0" smtClean="0"/>
          </a:p>
          <a:p>
            <a:r>
              <a:rPr lang="en-US" sz="2400" dirty="0" smtClean="0"/>
              <a:t>BFA in Ceramics- University of Arkansas, MA in Art Education- Boston University</a:t>
            </a:r>
          </a:p>
          <a:p>
            <a:pPr lvl="1"/>
            <a:r>
              <a:rPr lang="en-US" sz="2400" dirty="0" smtClean="0"/>
              <a:t>MA Thesis topic: Self As Super Hero, addressed the topic of autobiography and comic books in the classroom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890205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Comics?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1819" y="1894041"/>
            <a:ext cx="10554574" cy="4562977"/>
          </a:xfrm>
        </p:spPr>
        <p:txBody>
          <a:bodyPr>
            <a:normAutofit/>
          </a:bodyPr>
          <a:lstStyle/>
          <a:p>
            <a:r>
              <a:rPr lang="en-US" sz="2400" dirty="0" smtClean="0"/>
              <a:t>Saturation in Contemporary Popular Culture</a:t>
            </a:r>
          </a:p>
          <a:p>
            <a:endParaRPr lang="en-US" sz="2400" dirty="0" smtClean="0"/>
          </a:p>
          <a:p>
            <a:r>
              <a:rPr lang="en-US" sz="2400" dirty="0" smtClean="0"/>
              <a:t>Connecting to Student Interests/Visual Culture</a:t>
            </a:r>
          </a:p>
          <a:p>
            <a:endParaRPr lang="en-US" sz="2400" dirty="0" smtClean="0"/>
          </a:p>
          <a:p>
            <a:r>
              <a:rPr lang="en-US" sz="2400" dirty="0"/>
              <a:t>Adolescent Stage of Artistic </a:t>
            </a:r>
            <a:r>
              <a:rPr lang="en-US" sz="2400" dirty="0" smtClean="0"/>
              <a:t>Development</a:t>
            </a:r>
          </a:p>
          <a:p>
            <a:endParaRPr lang="en-US" sz="2400" dirty="0"/>
          </a:p>
          <a:p>
            <a:r>
              <a:rPr lang="en-US" sz="2400" dirty="0" smtClean="0"/>
              <a:t>Vehicle for visual and verbal storytelling (LITERACY!!!)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472187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Comics in Pop Culture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 smtClean="0"/>
              <a:t>Comics have been around for the better part of 100 years and have exploded in popularity in recent years (</a:t>
            </a:r>
            <a:r>
              <a:rPr lang="en-US" sz="2400" dirty="0" err="1" smtClean="0"/>
              <a:t>Tychinski</a:t>
            </a:r>
            <a:r>
              <a:rPr lang="en-US" sz="2400" dirty="0" smtClean="0"/>
              <a:t>, 2015)</a:t>
            </a:r>
          </a:p>
          <a:p>
            <a:r>
              <a:rPr lang="en-US" sz="2400" dirty="0" smtClean="0"/>
              <a:t>Movies, toys, Halloween costumes, TV shows... They are everywhere!</a:t>
            </a:r>
          </a:p>
          <a:p>
            <a:r>
              <a:rPr lang="en-US" sz="2400" dirty="0" smtClean="0"/>
              <a:t>What used to be considered pulp… is now a part of our cultural fabric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9859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Connecting to Visual Culture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Visual Culture= the way that we express our cultures through images and symbols (Freedman, 2003)</a:t>
            </a:r>
          </a:p>
          <a:p>
            <a:r>
              <a:rPr lang="en-US" sz="2400" dirty="0" smtClean="0"/>
              <a:t>We all identify with distinct cultures, and so do our students</a:t>
            </a:r>
          </a:p>
          <a:p>
            <a:r>
              <a:rPr lang="en-US" sz="2400" dirty="0" smtClean="0"/>
              <a:t>Students want to express themselves and their ideas</a:t>
            </a:r>
          </a:p>
          <a:p>
            <a:r>
              <a:rPr lang="en-US" sz="2400" dirty="0" smtClean="0"/>
              <a:t>However…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61440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Adolescent Stage of Artistic Development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8712" y="2222287"/>
            <a:ext cx="10858176" cy="3730457"/>
          </a:xfrm>
        </p:spPr>
        <p:txBody>
          <a:bodyPr>
            <a:normAutofit/>
          </a:bodyPr>
          <a:lstStyle/>
          <a:p>
            <a:r>
              <a:rPr lang="en-US" sz="2400" dirty="0" smtClean="0"/>
              <a:t>Students in the Adolescent Stage are sometimes self-conscious about their art making skills (Graham, 2003)</a:t>
            </a:r>
          </a:p>
          <a:p>
            <a:r>
              <a:rPr lang="en-US" sz="2400" dirty="0" smtClean="0"/>
              <a:t>They value realism, but may not yet have the skill they need to realize their ideas</a:t>
            </a:r>
          </a:p>
          <a:p>
            <a:r>
              <a:rPr lang="en-US" sz="2400" dirty="0" smtClean="0"/>
              <a:t>Comics can bridge the gap between verbal/written and visual communication</a:t>
            </a:r>
          </a:p>
          <a:p>
            <a:r>
              <a:rPr lang="en-US" sz="2400" dirty="0" smtClean="0"/>
              <a:t>Comics are open ended, so the pressure is decreased (Burton, 2009)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968431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Storytelling and Literacy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Communication is a vital skill which can be taught through storytelling</a:t>
            </a:r>
          </a:p>
          <a:p>
            <a:r>
              <a:rPr lang="en-US" sz="2400" dirty="0" smtClean="0"/>
              <a:t>Comics = Verbal and Visual communication working in harmony (Sousanis, 2012)</a:t>
            </a:r>
          </a:p>
          <a:p>
            <a:r>
              <a:rPr lang="en-US" sz="2400" dirty="0" smtClean="0"/>
              <a:t>Allowing students to explore their own identities through storytelling helps them understand themselves and the world better! (McLean, 2005)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808271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Where should I start?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2313" y="1536661"/>
            <a:ext cx="11007526" cy="5415124"/>
          </a:xfrm>
        </p:spPr>
        <p:txBody>
          <a:bodyPr>
            <a:normAutofit/>
          </a:bodyPr>
          <a:lstStyle/>
          <a:p>
            <a:r>
              <a:rPr lang="en-US" sz="2200" dirty="0" smtClean="0"/>
              <a:t>Fiction </a:t>
            </a:r>
          </a:p>
          <a:p>
            <a:pPr lvl="1"/>
            <a:r>
              <a:rPr lang="en-US" sz="2000" i="1" dirty="0" smtClean="0"/>
              <a:t>Fables</a:t>
            </a:r>
            <a:r>
              <a:rPr lang="en-US" sz="2000" dirty="0" smtClean="0"/>
              <a:t>- Bill </a:t>
            </a:r>
            <a:r>
              <a:rPr lang="en-US" sz="2000" dirty="0" err="1" smtClean="0"/>
              <a:t>Winningham</a:t>
            </a:r>
            <a:r>
              <a:rPr lang="en-US" sz="2000" dirty="0" smtClean="0"/>
              <a:t> (Fairytales and fantasy and intrigue… oh my!)</a:t>
            </a:r>
            <a:endParaRPr lang="en-US" sz="2000" i="1" dirty="0" smtClean="0"/>
          </a:p>
          <a:p>
            <a:pPr lvl="1"/>
            <a:r>
              <a:rPr lang="en-US" sz="2000" i="1" dirty="0" err="1" smtClean="0"/>
              <a:t>Arkham</a:t>
            </a:r>
            <a:r>
              <a:rPr lang="en-US" sz="2000" i="1" dirty="0" smtClean="0"/>
              <a:t> Asylum</a:t>
            </a:r>
            <a:r>
              <a:rPr lang="en-US" sz="2000" dirty="0" smtClean="0"/>
              <a:t>- Dave McKean Grant Morrison (gorgeous and ethereal artwork)</a:t>
            </a:r>
          </a:p>
          <a:p>
            <a:pPr lvl="1"/>
            <a:r>
              <a:rPr lang="en-US" sz="2000" i="1" dirty="0" smtClean="0"/>
              <a:t>Batman: The Dark Knight Returns</a:t>
            </a:r>
            <a:r>
              <a:rPr lang="en-US" sz="2000" dirty="0" smtClean="0"/>
              <a:t>- Frank Miller (classic super hero story line)</a:t>
            </a:r>
          </a:p>
          <a:p>
            <a:pPr lvl="1"/>
            <a:r>
              <a:rPr lang="en-US" sz="2000" i="1" dirty="0" smtClean="0"/>
              <a:t>Sandman Series- </a:t>
            </a:r>
            <a:r>
              <a:rPr lang="en-US" sz="2000" dirty="0" smtClean="0"/>
              <a:t>Neil </a:t>
            </a:r>
            <a:r>
              <a:rPr lang="en-US" sz="2000" dirty="0" err="1" smtClean="0"/>
              <a:t>Gaiman</a:t>
            </a:r>
            <a:r>
              <a:rPr lang="en-US" sz="2000" dirty="0" smtClean="0"/>
              <a:t> (gateway series!)</a:t>
            </a:r>
          </a:p>
          <a:p>
            <a:pPr lvl="1"/>
            <a:endParaRPr lang="en-US" sz="2000" i="1" dirty="0" smtClean="0"/>
          </a:p>
          <a:p>
            <a:r>
              <a:rPr lang="en-US" sz="2400" dirty="0" smtClean="0"/>
              <a:t>Autobiographical Comic books</a:t>
            </a:r>
          </a:p>
          <a:p>
            <a:pPr lvl="1"/>
            <a:r>
              <a:rPr lang="en-US" sz="2200" i="1" dirty="0" err="1" smtClean="0"/>
              <a:t>Maus</a:t>
            </a:r>
            <a:r>
              <a:rPr lang="en-US" sz="2200" i="1" dirty="0" smtClean="0"/>
              <a:t> I &amp; II</a:t>
            </a:r>
            <a:r>
              <a:rPr lang="en-US" sz="2200" dirty="0" smtClean="0"/>
              <a:t>- Art Spiegelman (WWII Historical Connection)</a:t>
            </a:r>
          </a:p>
          <a:p>
            <a:pPr lvl="1"/>
            <a:r>
              <a:rPr lang="en-US" sz="2200" i="1" dirty="0" smtClean="0"/>
              <a:t>Persepolis I &amp; II</a:t>
            </a:r>
            <a:r>
              <a:rPr lang="en-US" sz="2200" dirty="0" smtClean="0"/>
              <a:t>- </a:t>
            </a:r>
            <a:r>
              <a:rPr lang="en-US" sz="2200" dirty="0" err="1" smtClean="0"/>
              <a:t>Marjane</a:t>
            </a:r>
            <a:r>
              <a:rPr lang="en-US" sz="2200" dirty="0" smtClean="0"/>
              <a:t> </a:t>
            </a:r>
            <a:r>
              <a:rPr lang="en-US" sz="2200" dirty="0" err="1" smtClean="0"/>
              <a:t>Satrapi</a:t>
            </a:r>
            <a:r>
              <a:rPr lang="en-US" sz="2200" dirty="0" smtClean="0"/>
              <a:t> (Women’s and Iranian History!)</a:t>
            </a:r>
          </a:p>
          <a:p>
            <a:pPr lvl="1"/>
            <a:r>
              <a:rPr lang="en-US" sz="2200" i="1" dirty="0" smtClean="0"/>
              <a:t>Blankets- </a:t>
            </a:r>
            <a:r>
              <a:rPr lang="en-US" sz="2200" dirty="0" smtClean="0"/>
              <a:t>Craig Thompson (teenage love and heartbreak)</a:t>
            </a:r>
            <a:endParaRPr lang="en-US" sz="2200" i="1" dirty="0"/>
          </a:p>
        </p:txBody>
      </p:sp>
    </p:spTree>
    <p:extLst>
      <p:ext uri="{BB962C8B-B14F-4D97-AF65-F5344CB8AC3E}">
        <p14:creationId xmlns:p14="http://schemas.microsoft.com/office/powerpoint/2010/main" val="681630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Encouraging Creativity through Structure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3415" y="2222287"/>
            <a:ext cx="11009871" cy="4377805"/>
          </a:xfrm>
        </p:spPr>
        <p:txBody>
          <a:bodyPr/>
          <a:lstStyle/>
          <a:p>
            <a:r>
              <a:rPr lang="en-US" dirty="0" smtClean="0"/>
              <a:t>There are a few key pieces that make up a comic; Students can incorporate their own levels of creativity in these components</a:t>
            </a:r>
          </a:p>
          <a:p>
            <a:pPr lvl="1"/>
            <a:r>
              <a:rPr lang="en-US" dirty="0" smtClean="0"/>
              <a:t>Panels</a:t>
            </a:r>
          </a:p>
          <a:p>
            <a:pPr lvl="2"/>
            <a:r>
              <a:rPr lang="en-US" dirty="0" smtClean="0"/>
              <a:t>Shape, Size, text/font, bubble style, overlap… these are all aspects that can be personalized</a:t>
            </a:r>
          </a:p>
          <a:p>
            <a:pPr lvl="1"/>
            <a:r>
              <a:rPr lang="en-US" dirty="0" smtClean="0"/>
              <a:t>Gutters</a:t>
            </a:r>
          </a:p>
          <a:p>
            <a:pPr lvl="2"/>
            <a:r>
              <a:rPr lang="en-US" dirty="0" smtClean="0"/>
              <a:t>Images and words don’t have to stay contained in the panels; gutters, or the space around panels, can be </a:t>
            </a:r>
            <a:r>
              <a:rPr lang="en-US" dirty="0" err="1" smtClean="0"/>
              <a:t>utlized</a:t>
            </a:r>
            <a:r>
              <a:rPr lang="en-US" dirty="0" smtClean="0"/>
              <a:t> as well. 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8859033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Quotable">
  <a:themeElements>
    <a:clrScheme name="Quotable">
      <a:dk1>
        <a:sysClr val="windowText" lastClr="000000"/>
      </a:dk1>
      <a:lt1>
        <a:sysClr val="window" lastClr="FFFFFF"/>
      </a:lt1>
      <a:dk2>
        <a:srgbClr val="212121"/>
      </a:dk2>
      <a:lt2>
        <a:srgbClr val="636363"/>
      </a:lt2>
      <a:accent1>
        <a:srgbClr val="00C6BB"/>
      </a:accent1>
      <a:accent2>
        <a:srgbClr val="6FEBA0"/>
      </a:accent2>
      <a:accent3>
        <a:srgbClr val="B6DF5E"/>
      </a:accent3>
      <a:accent4>
        <a:srgbClr val="EFB251"/>
      </a:accent4>
      <a:accent5>
        <a:srgbClr val="EF755F"/>
      </a:accent5>
      <a:accent6>
        <a:srgbClr val="ED515C"/>
      </a:accent6>
      <a:hlink>
        <a:srgbClr val="8F8F8F"/>
      </a:hlink>
      <a:folHlink>
        <a:srgbClr val="A5A5A5"/>
      </a:folHlink>
    </a:clrScheme>
    <a:fontScheme name="Quotable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Quotable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lumMod val="105000"/>
              </a:schemeClr>
            </a:gs>
            <a:gs pos="100000">
              <a:schemeClr val="phClr">
                <a:tint val="9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8000"/>
                <a:lumMod val="102000"/>
              </a:schemeClr>
              <a:schemeClr val="phClr">
                <a:shade val="98000"/>
                <a:lumMod val="98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innerShdw blurRad="63500" dist="25400" dir="13500000">
              <a:srgbClr val="000000">
                <a:alpha val="75000"/>
              </a:srgbClr>
            </a:inn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</a:schemeClr>
            </a:gs>
            <a:gs pos="100000">
              <a:schemeClr val="phClr">
                <a:tint val="84000"/>
                <a:shade val="84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90000"/>
                <a:satMod val="120000"/>
                <a:lumMod val="90000"/>
              </a:schemeClr>
            </a:gs>
            <a:gs pos="100000">
              <a:schemeClr val="phClr"/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Quotable" id="{39EC5628-30ED-4578-ACD8-9820EDB8E15A}" vid="{6F3559E9-1A4C-49D8-94D4-F41003531C4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TM03457503[[fn=Quotable]]</Template>
  <TotalTime>7122</TotalTime>
  <Words>607</Words>
  <Application>Microsoft Office PowerPoint</Application>
  <PresentationFormat>Custom</PresentationFormat>
  <Paragraphs>78</Paragraphs>
  <Slides>18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Quotable</vt:lpstr>
      <vt:lpstr>Comics in the Classroom</vt:lpstr>
      <vt:lpstr>About me</vt:lpstr>
      <vt:lpstr>Why Comics?</vt:lpstr>
      <vt:lpstr>Comics in Pop Culture </vt:lpstr>
      <vt:lpstr>Connecting to Visual Culture</vt:lpstr>
      <vt:lpstr>Adolescent Stage of Artistic Development</vt:lpstr>
      <vt:lpstr>Storytelling and Literacy</vt:lpstr>
      <vt:lpstr>Where should I start?</vt:lpstr>
      <vt:lpstr>Encouraging Creativity through Structure</vt:lpstr>
      <vt:lpstr>Arkham Asylum</vt:lpstr>
      <vt:lpstr>The Dark Knight Returns</vt:lpstr>
      <vt:lpstr>Maus</vt:lpstr>
      <vt:lpstr>Persepolis</vt:lpstr>
      <vt:lpstr>Lesson Examples:  https://drive.google.com/drive/folders/0B-s4b2WcmYJFU1NKcjI1Z3I1cEk?usp=sharing </vt:lpstr>
      <vt:lpstr>Student Work: Snow Day</vt:lpstr>
      <vt:lpstr>Student Work: Hot and Cold</vt:lpstr>
      <vt:lpstr>Contact Info </vt:lpstr>
      <vt:lpstr>Works Cited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Comics in the Classroom</dc:title>
  <dc:creator>Randi Curtis</dc:creator>
  <cp:lastModifiedBy>Randi Curtis</cp:lastModifiedBy>
  <cp:revision>21</cp:revision>
  <dcterms:created xsi:type="dcterms:W3CDTF">2015-11-11T13:47:22Z</dcterms:created>
  <dcterms:modified xsi:type="dcterms:W3CDTF">2016-11-16T13:42:11Z</dcterms:modified>
</cp:coreProperties>
</file>